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84" r:id="rId3"/>
    <p:sldId id="289" r:id="rId4"/>
    <p:sldId id="279" r:id="rId5"/>
    <p:sldId id="280" r:id="rId6"/>
    <p:sldId id="288" r:id="rId7"/>
    <p:sldId id="287" r:id="rId8"/>
    <p:sldId id="285" r:id="rId9"/>
    <p:sldId id="281" r:id="rId10"/>
    <p:sldId id="282" r:id="rId11"/>
    <p:sldId id="290" r:id="rId12"/>
    <p:sldId id="283" r:id="rId13"/>
    <p:sldId id="286" r:id="rId14"/>
  </p:sldIdLst>
  <p:sldSz cx="12192000" cy="6858000"/>
  <p:notesSz cx="6858000" cy="9144000"/>
  <p:embeddedFontLst>
    <p:embeddedFont>
      <p:font typeface="Arial Black" panose="020B0A04020102020204" pitchFamily="34" charset="0"/>
      <p:bold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412"/>
    <a:srgbClr val="F7F46F"/>
    <a:srgbClr val="4F4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68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58F4A55-961F-4E9D-9421-EE5B68A6CA46}" type="datetimeFigureOut">
              <a:rPr lang="en-GB" smtClean="0"/>
              <a:t>18/11/2019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85EFB9-AA1A-4615-A9EF-FB6F0FDFC120}" type="slidenum">
              <a:rPr lang="en-GB" smtClean="0"/>
              <a:t>‹#›</a:t>
            </a:fld>
            <a:endParaRPr lang="en-GB" dirty="0"/>
          </a:p>
        </p:txBody>
      </p:sp>
    </p:spTree>
    <p:extLst>
      <p:ext uri="{BB962C8B-B14F-4D97-AF65-F5344CB8AC3E}">
        <p14:creationId xmlns:p14="http://schemas.microsoft.com/office/powerpoint/2010/main" val="2463154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8F4A55-961F-4E9D-9421-EE5B68A6CA46}" type="datetimeFigureOut">
              <a:rPr lang="en-GB" smtClean="0"/>
              <a:t>18/11/2019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85EFB9-AA1A-4615-A9EF-FB6F0FDFC120}" type="slidenum">
              <a:rPr lang="en-GB" smtClean="0"/>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617"/>
            <a:ext cx="3237470" cy="971104"/>
          </a:xfrm>
          <a:prstGeom prst="rect">
            <a:avLst/>
          </a:prstGeom>
        </p:spPr>
      </p:pic>
    </p:spTree>
    <p:extLst>
      <p:ext uri="{BB962C8B-B14F-4D97-AF65-F5344CB8AC3E}">
        <p14:creationId xmlns:p14="http://schemas.microsoft.com/office/powerpoint/2010/main" val="342969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8F4A55-961F-4E9D-9421-EE5B68A6CA46}" type="datetimeFigureOut">
              <a:rPr lang="en-GB" smtClean="0"/>
              <a:t>18/11/2019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85EFB9-AA1A-4615-A9EF-FB6F0FDFC120}" type="slidenum">
              <a:rPr lang="en-GB" smtClean="0"/>
              <a:t>‹#›</a:t>
            </a:fld>
            <a:endParaRPr lang="en-GB" dirty="0"/>
          </a:p>
        </p:txBody>
      </p:sp>
    </p:spTree>
    <p:extLst>
      <p:ext uri="{BB962C8B-B14F-4D97-AF65-F5344CB8AC3E}">
        <p14:creationId xmlns:p14="http://schemas.microsoft.com/office/powerpoint/2010/main" val="1931316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58F4A55-961F-4E9D-9421-EE5B68A6CA46}" type="datetimeFigureOut">
              <a:rPr lang="en-GB" smtClean="0"/>
              <a:t>18/11/2019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85EFB9-AA1A-4615-A9EF-FB6F0FDFC120}" type="slidenum">
              <a:rPr lang="en-GB" smtClean="0"/>
              <a:t>‹#›</a:t>
            </a:fld>
            <a:endParaRPr lang="en-GB" dirty="0"/>
          </a:p>
        </p:txBody>
      </p:sp>
    </p:spTree>
    <p:extLst>
      <p:ext uri="{BB962C8B-B14F-4D97-AF65-F5344CB8AC3E}">
        <p14:creationId xmlns:p14="http://schemas.microsoft.com/office/powerpoint/2010/main" val="377828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8F4A55-961F-4E9D-9421-EE5B68A6CA46}" type="datetimeFigureOut">
              <a:rPr lang="en-GB" smtClean="0"/>
              <a:t>18/11/2019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85EFB9-AA1A-4615-A9EF-FB6F0FDFC120}" type="slidenum">
              <a:rPr lang="en-GB" smtClean="0"/>
              <a:t>‹#›</a:t>
            </a:fld>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7351" y="36464"/>
            <a:ext cx="808074" cy="798943"/>
          </a:xfrm>
          <a:prstGeom prst="rect">
            <a:avLst/>
          </a:prstGeom>
        </p:spPr>
      </p:pic>
      <p:pic>
        <p:nvPicPr>
          <p:cNvPr id="8" name="Picture 7"/>
          <p:cNvPicPr>
            <a:picLocks noChangeAspect="1"/>
          </p:cNvPicPr>
          <p:nvPr userDrawn="1"/>
        </p:nvPicPr>
        <p:blipFill>
          <a:blip r:embed="rId3"/>
          <a:stretch>
            <a:fillRect/>
          </a:stretch>
        </p:blipFill>
        <p:spPr>
          <a:xfrm>
            <a:off x="10407975" y="73350"/>
            <a:ext cx="729600" cy="729600"/>
          </a:xfrm>
          <a:prstGeom prst="rect">
            <a:avLst/>
          </a:prstGeom>
        </p:spPr>
      </p:pic>
    </p:spTree>
    <p:extLst>
      <p:ext uri="{BB962C8B-B14F-4D97-AF65-F5344CB8AC3E}">
        <p14:creationId xmlns:p14="http://schemas.microsoft.com/office/powerpoint/2010/main" val="4149644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58F4A55-961F-4E9D-9421-EE5B68A6CA46}" type="datetimeFigureOut">
              <a:rPr lang="en-GB" smtClean="0"/>
              <a:t>18/11/2019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85EFB9-AA1A-4615-A9EF-FB6F0FDFC120}" type="slidenum">
              <a:rPr lang="en-GB" smtClean="0"/>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7351" y="36464"/>
            <a:ext cx="808074" cy="798943"/>
          </a:xfrm>
          <a:prstGeom prst="rect">
            <a:avLst/>
          </a:prstGeom>
        </p:spPr>
      </p:pic>
      <p:pic>
        <p:nvPicPr>
          <p:cNvPr id="9" name="Picture 8"/>
          <p:cNvPicPr>
            <a:picLocks noChangeAspect="1"/>
          </p:cNvPicPr>
          <p:nvPr userDrawn="1"/>
        </p:nvPicPr>
        <p:blipFill>
          <a:blip r:embed="rId3"/>
          <a:stretch>
            <a:fillRect/>
          </a:stretch>
        </p:blipFill>
        <p:spPr>
          <a:xfrm>
            <a:off x="10407975" y="73350"/>
            <a:ext cx="729600" cy="7296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9617"/>
            <a:ext cx="3237470" cy="971104"/>
          </a:xfrm>
          <a:prstGeom prst="rect">
            <a:avLst/>
          </a:prstGeom>
        </p:spPr>
      </p:pic>
    </p:spTree>
    <p:extLst>
      <p:ext uri="{BB962C8B-B14F-4D97-AF65-F5344CB8AC3E}">
        <p14:creationId xmlns:p14="http://schemas.microsoft.com/office/powerpoint/2010/main" val="237288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58F4A55-961F-4E9D-9421-EE5B68A6CA46}" type="datetimeFigureOut">
              <a:rPr lang="en-GB" smtClean="0"/>
              <a:t>18/11/2019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085EFB9-AA1A-4615-A9EF-FB6F0FDFC120}" type="slidenum">
              <a:rPr lang="en-GB" smtClean="0"/>
              <a:t>‹#›</a:t>
            </a:fld>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7351" y="36464"/>
            <a:ext cx="808074" cy="798943"/>
          </a:xfrm>
          <a:prstGeom prst="rect">
            <a:avLst/>
          </a:prstGeom>
        </p:spPr>
      </p:pic>
      <p:pic>
        <p:nvPicPr>
          <p:cNvPr id="11" name="Picture 10"/>
          <p:cNvPicPr>
            <a:picLocks noChangeAspect="1"/>
          </p:cNvPicPr>
          <p:nvPr userDrawn="1"/>
        </p:nvPicPr>
        <p:blipFill>
          <a:blip r:embed="rId3"/>
          <a:stretch>
            <a:fillRect/>
          </a:stretch>
        </p:blipFill>
        <p:spPr>
          <a:xfrm>
            <a:off x="10407975" y="73350"/>
            <a:ext cx="729600" cy="72960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9617"/>
            <a:ext cx="3237470" cy="971104"/>
          </a:xfrm>
          <a:prstGeom prst="rect">
            <a:avLst/>
          </a:prstGeom>
        </p:spPr>
      </p:pic>
    </p:spTree>
    <p:extLst>
      <p:ext uri="{BB962C8B-B14F-4D97-AF65-F5344CB8AC3E}">
        <p14:creationId xmlns:p14="http://schemas.microsoft.com/office/powerpoint/2010/main" val="23909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8F4A55-961F-4E9D-9421-EE5B68A6CA46}" type="datetimeFigureOut">
              <a:rPr lang="en-GB" smtClean="0"/>
              <a:t>18/11/2019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085EFB9-AA1A-4615-A9EF-FB6F0FDFC120}" type="slidenum">
              <a:rPr lang="en-GB" smtClean="0"/>
              <a:t>‹#›</a:t>
            </a:fld>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7351" y="36464"/>
            <a:ext cx="808074" cy="798943"/>
          </a:xfrm>
          <a:prstGeom prst="rect">
            <a:avLst/>
          </a:prstGeom>
        </p:spPr>
      </p:pic>
      <p:pic>
        <p:nvPicPr>
          <p:cNvPr id="7" name="Picture 6"/>
          <p:cNvPicPr>
            <a:picLocks noChangeAspect="1"/>
          </p:cNvPicPr>
          <p:nvPr userDrawn="1"/>
        </p:nvPicPr>
        <p:blipFill>
          <a:blip r:embed="rId3"/>
          <a:stretch>
            <a:fillRect/>
          </a:stretch>
        </p:blipFill>
        <p:spPr>
          <a:xfrm>
            <a:off x="10407975" y="73350"/>
            <a:ext cx="729600" cy="7296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9617"/>
            <a:ext cx="3237470" cy="971104"/>
          </a:xfrm>
          <a:prstGeom prst="rect">
            <a:avLst/>
          </a:prstGeom>
        </p:spPr>
      </p:pic>
    </p:spTree>
    <p:extLst>
      <p:ext uri="{BB962C8B-B14F-4D97-AF65-F5344CB8AC3E}">
        <p14:creationId xmlns:p14="http://schemas.microsoft.com/office/powerpoint/2010/main" val="3951788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F4A55-961F-4E9D-9421-EE5B68A6CA46}" type="datetimeFigureOut">
              <a:rPr lang="en-GB" smtClean="0"/>
              <a:t>18/11/2019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085EFB9-AA1A-4615-A9EF-FB6F0FDFC120}" type="slidenum">
              <a:rPr lang="en-GB" smtClean="0"/>
              <a:t>‹#›</a:t>
            </a:fld>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7351" y="36464"/>
            <a:ext cx="808074" cy="798943"/>
          </a:xfrm>
          <a:prstGeom prst="rect">
            <a:avLst/>
          </a:prstGeom>
        </p:spPr>
      </p:pic>
      <p:pic>
        <p:nvPicPr>
          <p:cNvPr id="6" name="Picture 5"/>
          <p:cNvPicPr>
            <a:picLocks noChangeAspect="1"/>
          </p:cNvPicPr>
          <p:nvPr userDrawn="1"/>
        </p:nvPicPr>
        <p:blipFill>
          <a:blip r:embed="rId3"/>
          <a:stretch>
            <a:fillRect/>
          </a:stretch>
        </p:blipFill>
        <p:spPr>
          <a:xfrm>
            <a:off x="10407975" y="73350"/>
            <a:ext cx="729600" cy="72960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9617"/>
            <a:ext cx="3237470" cy="971104"/>
          </a:xfrm>
          <a:prstGeom prst="rect">
            <a:avLst/>
          </a:prstGeom>
        </p:spPr>
      </p:pic>
    </p:spTree>
    <p:extLst>
      <p:ext uri="{BB962C8B-B14F-4D97-AF65-F5344CB8AC3E}">
        <p14:creationId xmlns:p14="http://schemas.microsoft.com/office/powerpoint/2010/main" val="234964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F4A55-961F-4E9D-9421-EE5B68A6CA46}" type="datetimeFigureOut">
              <a:rPr lang="en-GB" smtClean="0"/>
              <a:t>18/11/2019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85EFB9-AA1A-4615-A9EF-FB6F0FDFC120}" type="slidenum">
              <a:rPr lang="en-GB" smtClean="0"/>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7351" y="36464"/>
            <a:ext cx="808074" cy="798943"/>
          </a:xfrm>
          <a:prstGeom prst="rect">
            <a:avLst/>
          </a:prstGeom>
        </p:spPr>
      </p:pic>
      <p:pic>
        <p:nvPicPr>
          <p:cNvPr id="9" name="Picture 8"/>
          <p:cNvPicPr>
            <a:picLocks noChangeAspect="1"/>
          </p:cNvPicPr>
          <p:nvPr userDrawn="1"/>
        </p:nvPicPr>
        <p:blipFill>
          <a:blip r:embed="rId3"/>
          <a:stretch>
            <a:fillRect/>
          </a:stretch>
        </p:blipFill>
        <p:spPr>
          <a:xfrm>
            <a:off x="10407975" y="73350"/>
            <a:ext cx="729600" cy="7296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9617"/>
            <a:ext cx="3237470" cy="971104"/>
          </a:xfrm>
          <a:prstGeom prst="rect">
            <a:avLst/>
          </a:prstGeom>
        </p:spPr>
      </p:pic>
    </p:spTree>
    <p:extLst>
      <p:ext uri="{BB962C8B-B14F-4D97-AF65-F5344CB8AC3E}">
        <p14:creationId xmlns:p14="http://schemas.microsoft.com/office/powerpoint/2010/main" val="212328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F4A55-961F-4E9D-9421-EE5B68A6CA46}" type="datetimeFigureOut">
              <a:rPr lang="en-GB" smtClean="0"/>
              <a:t>18/11/2019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85EFB9-AA1A-4615-A9EF-FB6F0FDFC120}" type="slidenum">
              <a:rPr lang="en-GB" smtClean="0"/>
              <a:t>‹#›</a:t>
            </a:fld>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7351" y="36464"/>
            <a:ext cx="808074" cy="798943"/>
          </a:xfrm>
          <a:prstGeom prst="rect">
            <a:avLst/>
          </a:prstGeom>
        </p:spPr>
      </p:pic>
      <p:pic>
        <p:nvPicPr>
          <p:cNvPr id="9" name="Picture 8"/>
          <p:cNvPicPr>
            <a:picLocks noChangeAspect="1"/>
          </p:cNvPicPr>
          <p:nvPr userDrawn="1"/>
        </p:nvPicPr>
        <p:blipFill>
          <a:blip r:embed="rId3"/>
          <a:stretch>
            <a:fillRect/>
          </a:stretch>
        </p:blipFill>
        <p:spPr>
          <a:xfrm>
            <a:off x="10407975" y="73350"/>
            <a:ext cx="729600" cy="7296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9617"/>
            <a:ext cx="3237470" cy="971104"/>
          </a:xfrm>
          <a:prstGeom prst="rect">
            <a:avLst/>
          </a:prstGeom>
        </p:spPr>
      </p:pic>
    </p:spTree>
    <p:extLst>
      <p:ext uri="{BB962C8B-B14F-4D97-AF65-F5344CB8AC3E}">
        <p14:creationId xmlns:p14="http://schemas.microsoft.com/office/powerpoint/2010/main" val="170487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F4A55-961F-4E9D-9421-EE5B68A6CA46}" type="datetimeFigureOut">
              <a:rPr lang="en-GB" smtClean="0"/>
              <a:t>18/11/2019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5EFB9-AA1A-4615-A9EF-FB6F0FDFC120}" type="slidenum">
              <a:rPr lang="en-GB" smtClean="0"/>
              <a:t>‹#›</a:t>
            </a:fld>
            <a:endParaRPr lang="en-GB" dirty="0"/>
          </a:p>
        </p:txBody>
      </p:sp>
    </p:spTree>
    <p:extLst>
      <p:ext uri="{BB962C8B-B14F-4D97-AF65-F5344CB8AC3E}">
        <p14:creationId xmlns:p14="http://schemas.microsoft.com/office/powerpoint/2010/main" val="3943031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49718" y="256089"/>
            <a:ext cx="9144000" cy="1052426"/>
          </a:xfrm>
        </p:spPr>
        <p:txBody>
          <a:bodyPr/>
          <a:lstStyle/>
          <a:p>
            <a:pPr algn="l"/>
            <a:r>
              <a:rPr lang="en-GB" dirty="0">
                <a:latin typeface="Arial Black" panose="020B0A04020102020204" pitchFamily="34" charset="0"/>
              </a:rPr>
              <a:t>Homework check!</a:t>
            </a:r>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4729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31" y="279133"/>
            <a:ext cx="10876547" cy="1411555"/>
          </a:xfrm>
        </p:spPr>
        <p:txBody>
          <a:bodyPr>
            <a:noAutofit/>
          </a:bodyPr>
          <a:lstStyle/>
          <a:p>
            <a:r>
              <a:rPr lang="en-GB" sz="3600" b="1" u="sng" dirty="0">
                <a:latin typeface="+mn-lt"/>
              </a:rPr>
              <a:t>Choose: Hermione or the Joker</a:t>
            </a:r>
            <a:br>
              <a:rPr lang="en-GB" sz="3600" b="1" u="sng" dirty="0">
                <a:latin typeface="+mn-lt"/>
              </a:rPr>
            </a:br>
            <a:r>
              <a:rPr lang="en-GB" sz="3600" b="1" u="sng" dirty="0">
                <a:latin typeface="+mn-lt"/>
              </a:rPr>
              <a:t>They are completing a really difficult piece of maths homework</a:t>
            </a:r>
            <a:endParaRPr lang="en-US" sz="3600" b="1" u="sng" dirty="0">
              <a:latin typeface="+mn-lt"/>
            </a:endParaRPr>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731613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85" y="288124"/>
            <a:ext cx="10515600" cy="1001662"/>
          </a:xfrm>
        </p:spPr>
        <p:txBody>
          <a:bodyPr>
            <a:normAutofit fontScale="90000"/>
          </a:bodyPr>
          <a:lstStyle/>
          <a:p>
            <a:r>
              <a:rPr lang="en-GB" b="1" u="sng" dirty="0"/>
              <a:t>LO: How do I create a character with personality?</a:t>
            </a:r>
            <a:endParaRPr lang="en-US" b="1" u="sng" dirty="0"/>
          </a:p>
        </p:txBody>
      </p:sp>
      <p:sp>
        <p:nvSpPr>
          <p:cNvPr id="3" name="Content Placeholder 2"/>
          <p:cNvSpPr>
            <a:spLocks noGrp="1"/>
          </p:cNvSpPr>
          <p:nvPr>
            <p:ph idx="1"/>
          </p:nvPr>
        </p:nvSpPr>
        <p:spPr>
          <a:xfrm>
            <a:off x="7170820" y="1652370"/>
            <a:ext cx="4706755" cy="4745973"/>
          </a:xfrm>
        </p:spPr>
        <p:txBody>
          <a:bodyPr>
            <a:normAutofit/>
          </a:bodyPr>
          <a:lstStyle/>
          <a:p>
            <a:pPr marL="742950" indent="-742950">
              <a:buFont typeface="+mj-lt"/>
              <a:buAutoNum type="arabicPeriod"/>
            </a:pPr>
            <a:r>
              <a:rPr lang="en-GB" sz="4000" dirty="0"/>
              <a:t>Now choose your own character</a:t>
            </a:r>
          </a:p>
          <a:p>
            <a:pPr marL="742950" indent="-742950">
              <a:buFont typeface="+mj-lt"/>
              <a:buAutoNum type="arabicPeriod"/>
            </a:pPr>
            <a:r>
              <a:rPr lang="en-GB" sz="4000" dirty="0"/>
              <a:t>Give them an ordinary name</a:t>
            </a:r>
          </a:p>
          <a:p>
            <a:pPr marL="742950" indent="-742950">
              <a:buFont typeface="+mj-lt"/>
              <a:buAutoNum type="arabicPeriod"/>
            </a:pPr>
            <a:r>
              <a:rPr lang="en-GB" sz="4000" dirty="0"/>
              <a:t>Write 3 words to describe their personality</a:t>
            </a:r>
            <a:endParaRPr lang="en-US" sz="4000" dirty="0"/>
          </a:p>
        </p:txBody>
      </p:sp>
      <p:pic>
        <p:nvPicPr>
          <p:cNvPr id="5" name="Picture 4"/>
          <p:cNvPicPr>
            <a:picLocks noChangeAspect="1"/>
          </p:cNvPicPr>
          <p:nvPr/>
        </p:nvPicPr>
        <p:blipFill>
          <a:blip r:embed="rId2"/>
          <a:stretch>
            <a:fillRect/>
          </a:stretch>
        </p:blipFill>
        <p:spPr>
          <a:xfrm>
            <a:off x="757989" y="1746575"/>
            <a:ext cx="6248400" cy="4114800"/>
          </a:xfrm>
          <a:prstGeom prst="rect">
            <a:avLst/>
          </a:prstGeom>
        </p:spPr>
      </p:pic>
    </p:spTree>
    <p:extLst>
      <p:ext uri="{BB962C8B-B14F-4D97-AF65-F5344CB8AC3E}">
        <p14:creationId xmlns:p14="http://schemas.microsoft.com/office/powerpoint/2010/main" val="1482134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61" y="201495"/>
            <a:ext cx="10515600" cy="1325563"/>
          </a:xfrm>
        </p:spPr>
        <p:txBody>
          <a:bodyPr/>
          <a:lstStyle/>
          <a:p>
            <a:r>
              <a:rPr lang="en-GB" b="1" u="sng" dirty="0"/>
              <a:t>Ok. Think of another character.</a:t>
            </a:r>
            <a:endParaRPr lang="en-US" b="1" u="sng" dirty="0"/>
          </a:p>
        </p:txBody>
      </p:sp>
      <p:sp>
        <p:nvSpPr>
          <p:cNvPr id="3" name="Content Placeholder 2"/>
          <p:cNvSpPr>
            <a:spLocks noGrp="1"/>
          </p:cNvSpPr>
          <p:nvPr>
            <p:ph idx="1"/>
          </p:nvPr>
        </p:nvSpPr>
        <p:spPr>
          <a:xfrm>
            <a:off x="838200" y="1357162"/>
            <a:ext cx="10515600" cy="4819801"/>
          </a:xfrm>
        </p:spPr>
        <p:txBody>
          <a:bodyPr>
            <a:normAutofit/>
          </a:bodyPr>
          <a:lstStyle/>
          <a:p>
            <a:pPr marL="0" indent="0">
              <a:buNone/>
            </a:pPr>
            <a:r>
              <a:rPr lang="en-GB" sz="3200" dirty="0"/>
              <a:t>Write their name. Give them a ‘ordinary’ name. Write 3 inner character traits.</a:t>
            </a:r>
          </a:p>
          <a:p>
            <a:pPr marL="514350" indent="-514350">
              <a:buFont typeface="+mj-lt"/>
              <a:buAutoNum type="arabicPeriod"/>
            </a:pPr>
            <a:r>
              <a:rPr lang="en-GB" sz="3200" dirty="0"/>
              <a:t>Write them asking for directions.</a:t>
            </a:r>
          </a:p>
          <a:p>
            <a:pPr marL="514350" indent="-514350">
              <a:buFont typeface="+mj-lt"/>
              <a:buAutoNum type="arabicPeriod"/>
            </a:pPr>
            <a:r>
              <a:rPr lang="en-GB" sz="3200" dirty="0"/>
              <a:t>Write them trying to get through the oyster turnstiles at the tube.</a:t>
            </a:r>
          </a:p>
          <a:p>
            <a:pPr marL="514350" indent="-514350">
              <a:buFont typeface="+mj-lt"/>
              <a:buAutoNum type="arabicPeriod"/>
            </a:pPr>
            <a:r>
              <a:rPr lang="en-GB" sz="3200" dirty="0"/>
              <a:t>Write them looking for a box of cereal in the supermarket.</a:t>
            </a:r>
            <a:endParaRPr lang="en-US" sz="3200" dirty="0"/>
          </a:p>
        </p:txBody>
      </p:sp>
    </p:spTree>
    <p:extLst>
      <p:ext uri="{BB962C8B-B14F-4D97-AF65-F5344CB8AC3E}">
        <p14:creationId xmlns:p14="http://schemas.microsoft.com/office/powerpoint/2010/main" val="2952786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Plan a short story with the title “Lost”</a:t>
            </a:r>
            <a:endParaRPr lang="en-US" b="1" u="sng" dirty="0"/>
          </a:p>
        </p:txBody>
      </p:sp>
      <p:sp>
        <p:nvSpPr>
          <p:cNvPr id="3" name="Content Placeholder 2"/>
          <p:cNvSpPr>
            <a:spLocks noGrp="1"/>
          </p:cNvSpPr>
          <p:nvPr>
            <p:ph idx="1"/>
          </p:nvPr>
        </p:nvSpPr>
        <p:spPr/>
        <p:txBody>
          <a:bodyPr/>
          <a:lstStyle/>
          <a:p>
            <a:r>
              <a:rPr lang="en-GB" dirty="0"/>
              <a:t>Setting –</a:t>
            </a:r>
          </a:p>
          <a:p>
            <a:r>
              <a:rPr lang="en-GB" dirty="0"/>
              <a:t>Events – </a:t>
            </a:r>
          </a:p>
          <a:p>
            <a:r>
              <a:rPr lang="en-GB" dirty="0"/>
              <a:t>Other characters - </a:t>
            </a:r>
            <a:endParaRPr lang="en-US" dirty="0"/>
          </a:p>
        </p:txBody>
      </p:sp>
    </p:spTree>
    <p:extLst>
      <p:ext uri="{BB962C8B-B14F-4D97-AF65-F5344CB8AC3E}">
        <p14:creationId xmlns:p14="http://schemas.microsoft.com/office/powerpoint/2010/main" val="2327073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30" y="143744"/>
            <a:ext cx="11228672" cy="789907"/>
          </a:xfrm>
        </p:spPr>
        <p:txBody>
          <a:bodyPr/>
          <a:lstStyle/>
          <a:p>
            <a:r>
              <a:rPr lang="en-GB" b="1" u="sng" dirty="0"/>
              <a:t>LO: How do I create a character with personality?</a:t>
            </a:r>
            <a:endParaRPr lang="en-US" b="1" u="sng" dirty="0"/>
          </a:p>
        </p:txBody>
      </p:sp>
      <p:pic>
        <p:nvPicPr>
          <p:cNvPr id="4" name="Picture 3"/>
          <p:cNvPicPr>
            <a:picLocks noChangeAspect="1"/>
          </p:cNvPicPr>
          <p:nvPr/>
        </p:nvPicPr>
        <p:blipFill>
          <a:blip r:embed="rId2"/>
          <a:stretch>
            <a:fillRect/>
          </a:stretch>
        </p:blipFill>
        <p:spPr>
          <a:xfrm>
            <a:off x="719388" y="1210326"/>
            <a:ext cx="3760862" cy="5334853"/>
          </a:xfrm>
          <a:prstGeom prst="rect">
            <a:avLst/>
          </a:prstGeom>
        </p:spPr>
      </p:pic>
      <p:pic>
        <p:nvPicPr>
          <p:cNvPr id="5" name="Picture 4"/>
          <p:cNvPicPr>
            <a:picLocks noChangeAspect="1"/>
          </p:cNvPicPr>
          <p:nvPr/>
        </p:nvPicPr>
        <p:blipFill>
          <a:blip r:embed="rId3"/>
          <a:stretch>
            <a:fillRect/>
          </a:stretch>
        </p:blipFill>
        <p:spPr>
          <a:xfrm>
            <a:off x="4684895" y="1242560"/>
            <a:ext cx="3535079" cy="5302619"/>
          </a:xfrm>
          <a:prstGeom prst="rect">
            <a:avLst/>
          </a:prstGeom>
        </p:spPr>
      </p:pic>
      <p:pic>
        <p:nvPicPr>
          <p:cNvPr id="6" name="Picture 5"/>
          <p:cNvPicPr>
            <a:picLocks noChangeAspect="1"/>
          </p:cNvPicPr>
          <p:nvPr/>
        </p:nvPicPr>
        <p:blipFill>
          <a:blip r:embed="rId4"/>
          <a:stretch>
            <a:fillRect/>
          </a:stretch>
        </p:blipFill>
        <p:spPr>
          <a:xfrm>
            <a:off x="8424619" y="1242560"/>
            <a:ext cx="3387192" cy="3387192"/>
          </a:xfrm>
          <a:prstGeom prst="rect">
            <a:avLst/>
          </a:prstGeom>
        </p:spPr>
      </p:pic>
    </p:spTree>
    <p:extLst>
      <p:ext uri="{BB962C8B-B14F-4D97-AF65-F5344CB8AC3E}">
        <p14:creationId xmlns:p14="http://schemas.microsoft.com/office/powerpoint/2010/main" val="3151690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092" y="256089"/>
            <a:ext cx="11511815" cy="1081823"/>
          </a:xfrm>
        </p:spPr>
        <p:txBody>
          <a:bodyPr>
            <a:normAutofit/>
          </a:bodyPr>
          <a:lstStyle/>
          <a:p>
            <a:r>
              <a:rPr lang="en-GB" b="1" dirty="0"/>
              <a:t>New vocabulary for today!</a:t>
            </a:r>
          </a:p>
        </p:txBody>
      </p:sp>
      <p:sp>
        <p:nvSpPr>
          <p:cNvPr id="3" name="Subtitle 2"/>
          <p:cNvSpPr>
            <a:spLocks noGrp="1"/>
          </p:cNvSpPr>
          <p:nvPr>
            <p:ph type="subTitle" idx="1"/>
          </p:nvPr>
        </p:nvSpPr>
        <p:spPr>
          <a:xfrm>
            <a:off x="888732" y="1473218"/>
            <a:ext cx="10591219" cy="3920360"/>
          </a:xfrm>
          <a:solidFill>
            <a:schemeClr val="accent4">
              <a:lumMod val="20000"/>
              <a:lumOff val="80000"/>
            </a:schemeClr>
          </a:solidFill>
        </p:spPr>
        <p:txBody>
          <a:bodyPr>
            <a:normAutofit/>
          </a:bodyPr>
          <a:lstStyle/>
          <a:p>
            <a:pPr algn="l"/>
            <a:r>
              <a:rPr lang="en-GB" sz="4000" b="1" dirty="0"/>
              <a:t>Callous (adjective) having a heartless and cruel disregard for others.</a:t>
            </a:r>
          </a:p>
          <a:p>
            <a:pPr algn="l"/>
            <a:r>
              <a:rPr lang="en-GB" sz="4000" dirty="0"/>
              <a:t>Example: It might sound callous, but I don’t care if he needs help. </a:t>
            </a:r>
          </a:p>
        </p:txBody>
      </p:sp>
    </p:spTree>
    <p:extLst>
      <p:ext uri="{BB962C8B-B14F-4D97-AF65-F5344CB8AC3E}">
        <p14:creationId xmlns:p14="http://schemas.microsoft.com/office/powerpoint/2010/main" val="3893254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185" y="288124"/>
            <a:ext cx="10515600" cy="1001662"/>
          </a:xfrm>
        </p:spPr>
        <p:txBody>
          <a:bodyPr>
            <a:normAutofit fontScale="90000"/>
          </a:bodyPr>
          <a:lstStyle/>
          <a:p>
            <a:r>
              <a:rPr lang="en-GB" b="1" u="sng" dirty="0"/>
              <a:t>LO: How do I create a character with personality?</a:t>
            </a:r>
            <a:endParaRPr lang="en-US" b="1" u="sng" dirty="0"/>
          </a:p>
        </p:txBody>
      </p:sp>
      <p:sp>
        <p:nvSpPr>
          <p:cNvPr id="3" name="Content Placeholder 2"/>
          <p:cNvSpPr>
            <a:spLocks noGrp="1"/>
          </p:cNvSpPr>
          <p:nvPr>
            <p:ph idx="1"/>
          </p:nvPr>
        </p:nvSpPr>
        <p:spPr>
          <a:xfrm>
            <a:off x="7132319" y="1430989"/>
            <a:ext cx="4706755" cy="4745973"/>
          </a:xfrm>
        </p:spPr>
        <p:txBody>
          <a:bodyPr>
            <a:normAutofit/>
          </a:bodyPr>
          <a:lstStyle/>
          <a:p>
            <a:r>
              <a:rPr lang="en-GB" sz="4000" dirty="0"/>
              <a:t>Take a character from a film / TV programme that you know.</a:t>
            </a:r>
          </a:p>
          <a:p>
            <a:r>
              <a:rPr lang="en-GB" sz="4000" dirty="0"/>
              <a:t>Change their name.</a:t>
            </a:r>
          </a:p>
          <a:p>
            <a:r>
              <a:rPr lang="en-GB" sz="4000" dirty="0"/>
              <a:t>Place them (and their personality) in your story.</a:t>
            </a:r>
            <a:endParaRPr lang="en-US" sz="4000" dirty="0"/>
          </a:p>
        </p:txBody>
      </p:sp>
      <p:pic>
        <p:nvPicPr>
          <p:cNvPr id="5" name="Picture 4"/>
          <p:cNvPicPr>
            <a:picLocks noChangeAspect="1"/>
          </p:cNvPicPr>
          <p:nvPr/>
        </p:nvPicPr>
        <p:blipFill>
          <a:blip r:embed="rId2"/>
          <a:stretch>
            <a:fillRect/>
          </a:stretch>
        </p:blipFill>
        <p:spPr>
          <a:xfrm>
            <a:off x="757989" y="1746575"/>
            <a:ext cx="6248400" cy="4114800"/>
          </a:xfrm>
          <a:prstGeom prst="rect">
            <a:avLst/>
          </a:prstGeom>
        </p:spPr>
      </p:pic>
    </p:spTree>
    <p:extLst>
      <p:ext uri="{BB962C8B-B14F-4D97-AF65-F5344CB8AC3E}">
        <p14:creationId xmlns:p14="http://schemas.microsoft.com/office/powerpoint/2010/main" val="360921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765" y="433135"/>
            <a:ext cx="11445182" cy="1001662"/>
          </a:xfrm>
        </p:spPr>
        <p:txBody>
          <a:bodyPr>
            <a:normAutofit fontScale="90000"/>
          </a:bodyPr>
          <a:lstStyle/>
          <a:p>
            <a:r>
              <a:rPr lang="en-GB" b="1" u="sng" dirty="0"/>
              <a:t>Choose a character from a book, film, TV show that you know well enough to describe how the behave, how they talk etc.</a:t>
            </a:r>
            <a:endParaRPr lang="en-US" b="1" u="sng" dirty="0"/>
          </a:p>
        </p:txBody>
      </p:sp>
      <p:sp>
        <p:nvSpPr>
          <p:cNvPr id="6" name="TextBox 5"/>
          <p:cNvSpPr txBox="1"/>
          <p:nvPr/>
        </p:nvSpPr>
        <p:spPr>
          <a:xfrm>
            <a:off x="5290687" y="2181677"/>
            <a:ext cx="6500259" cy="4401205"/>
          </a:xfrm>
          <a:prstGeom prst="rect">
            <a:avLst/>
          </a:prstGeom>
          <a:noFill/>
        </p:spPr>
        <p:txBody>
          <a:bodyPr wrap="square" rtlCol="0">
            <a:spAutoFit/>
          </a:bodyPr>
          <a:lstStyle/>
          <a:p>
            <a:pPr marL="742950" indent="-742950">
              <a:buFont typeface="+mj-lt"/>
              <a:buAutoNum type="arabicPeriod"/>
            </a:pPr>
            <a:r>
              <a:rPr lang="en-GB" sz="4000" dirty="0"/>
              <a:t>Hermione Granger</a:t>
            </a:r>
          </a:p>
          <a:p>
            <a:pPr marL="742950" indent="-742950">
              <a:buFont typeface="+mj-lt"/>
              <a:buAutoNum type="arabicPeriod"/>
            </a:pPr>
            <a:r>
              <a:rPr lang="en-GB" sz="4000" dirty="0"/>
              <a:t>My name: Kate</a:t>
            </a:r>
            <a:br>
              <a:rPr lang="en-GB" sz="4000" dirty="0"/>
            </a:br>
            <a:r>
              <a:rPr lang="en-GB" sz="4000" b="1" dirty="0"/>
              <a:t>Don’t make the mistake of using silly names</a:t>
            </a:r>
            <a:endParaRPr lang="en-US" sz="4000" dirty="0"/>
          </a:p>
          <a:p>
            <a:pPr marL="742950" indent="-742950">
              <a:buFont typeface="+mj-lt"/>
              <a:buAutoNum type="arabicPeriod"/>
            </a:pPr>
            <a:r>
              <a:rPr lang="en-GB" sz="4000" dirty="0"/>
              <a:t>Choose 3 words (or phrases) to describe how she acts / behaves</a:t>
            </a:r>
          </a:p>
        </p:txBody>
      </p:sp>
      <p:pic>
        <p:nvPicPr>
          <p:cNvPr id="1026" name="Picture 2" descr="Image result for hermione grang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7898" y="1868973"/>
            <a:ext cx="3433505" cy="458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415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How would a character like Hermione behave when searching for something she’s lost</a:t>
            </a:r>
          </a:p>
        </p:txBody>
      </p:sp>
      <p:sp>
        <p:nvSpPr>
          <p:cNvPr id="3" name="Content Placeholder 2"/>
          <p:cNvSpPr>
            <a:spLocks noGrp="1"/>
          </p:cNvSpPr>
          <p:nvPr>
            <p:ph idx="1"/>
          </p:nvPr>
        </p:nvSpPr>
        <p:spPr>
          <a:xfrm>
            <a:off x="4605868" y="2021305"/>
            <a:ext cx="6747932" cy="4155658"/>
          </a:xfrm>
        </p:spPr>
        <p:txBody>
          <a:bodyPr>
            <a:normAutofit/>
          </a:bodyPr>
          <a:lstStyle/>
          <a:p>
            <a:pPr marL="0" indent="0">
              <a:buNone/>
            </a:pPr>
            <a:r>
              <a:rPr lang="en-GB" sz="3600" dirty="0"/>
              <a:t>With an air of calm, Kate opened her bag…</a:t>
            </a:r>
          </a:p>
        </p:txBody>
      </p:sp>
      <p:pic>
        <p:nvPicPr>
          <p:cNvPr id="4" name="Picture 2" descr="Image result for hermione grang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365" y="1825625"/>
            <a:ext cx="3433505" cy="458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851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765" y="433135"/>
            <a:ext cx="11445182" cy="1001662"/>
          </a:xfrm>
        </p:spPr>
        <p:txBody>
          <a:bodyPr>
            <a:normAutofit fontScale="90000"/>
          </a:bodyPr>
          <a:lstStyle/>
          <a:p>
            <a:r>
              <a:rPr lang="en-GB" b="1" u="sng" dirty="0"/>
              <a:t>Choose a character from a book, film, TV show that you know well enough to describe how the behave, how they talk etc.</a:t>
            </a:r>
            <a:endParaRPr lang="en-US" b="1" u="sng" dirty="0"/>
          </a:p>
        </p:txBody>
      </p:sp>
      <p:pic>
        <p:nvPicPr>
          <p:cNvPr id="5" name="Picture 4"/>
          <p:cNvPicPr>
            <a:picLocks noChangeAspect="1"/>
          </p:cNvPicPr>
          <p:nvPr/>
        </p:nvPicPr>
        <p:blipFill>
          <a:blip r:embed="rId2"/>
          <a:stretch>
            <a:fillRect/>
          </a:stretch>
        </p:blipFill>
        <p:spPr>
          <a:xfrm>
            <a:off x="520566" y="2277930"/>
            <a:ext cx="4487894" cy="2717583"/>
          </a:xfrm>
          <a:prstGeom prst="rect">
            <a:avLst/>
          </a:prstGeom>
        </p:spPr>
      </p:pic>
      <p:sp>
        <p:nvSpPr>
          <p:cNvPr id="6" name="TextBox 5"/>
          <p:cNvSpPr txBox="1"/>
          <p:nvPr/>
        </p:nvSpPr>
        <p:spPr>
          <a:xfrm>
            <a:off x="5290687" y="2181677"/>
            <a:ext cx="6500259" cy="3785652"/>
          </a:xfrm>
          <a:prstGeom prst="rect">
            <a:avLst/>
          </a:prstGeom>
          <a:noFill/>
        </p:spPr>
        <p:txBody>
          <a:bodyPr wrap="square" rtlCol="0">
            <a:spAutoFit/>
          </a:bodyPr>
          <a:lstStyle/>
          <a:p>
            <a:pPr marL="742950" indent="-742950">
              <a:buFont typeface="+mj-lt"/>
              <a:buAutoNum type="arabicPeriod"/>
            </a:pPr>
            <a:r>
              <a:rPr lang="en-GB" sz="4000" dirty="0"/>
              <a:t>The Joker</a:t>
            </a:r>
          </a:p>
          <a:p>
            <a:pPr marL="742950" indent="-742950">
              <a:buFont typeface="+mj-lt"/>
              <a:buAutoNum type="arabicPeriod"/>
            </a:pPr>
            <a:r>
              <a:rPr lang="en-GB" sz="4000" dirty="0"/>
              <a:t>My name: Jack</a:t>
            </a:r>
            <a:br>
              <a:rPr lang="en-GB" sz="4000" dirty="0"/>
            </a:br>
            <a:r>
              <a:rPr lang="en-GB" sz="4000" b="1" dirty="0"/>
              <a:t>Don’t make the mistake of using silly names</a:t>
            </a:r>
            <a:endParaRPr lang="en-US" sz="4000" dirty="0"/>
          </a:p>
          <a:p>
            <a:pPr marL="742950" indent="-742950">
              <a:buFont typeface="+mj-lt"/>
              <a:buAutoNum type="arabicPeriod"/>
            </a:pPr>
            <a:r>
              <a:rPr lang="en-GB" sz="4000" dirty="0"/>
              <a:t>Choose 3 words to describe their personality.</a:t>
            </a:r>
          </a:p>
        </p:txBody>
      </p:sp>
    </p:spTree>
    <p:extLst>
      <p:ext uri="{BB962C8B-B14F-4D97-AF65-F5344CB8AC3E}">
        <p14:creationId xmlns:p14="http://schemas.microsoft.com/office/powerpoint/2010/main" val="2871317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765" y="288758"/>
            <a:ext cx="10515600" cy="1001662"/>
          </a:xfrm>
        </p:spPr>
        <p:txBody>
          <a:bodyPr/>
          <a:lstStyle/>
          <a:p>
            <a:r>
              <a:rPr lang="en-GB" b="1" u="sng" dirty="0"/>
              <a:t>The Joker waiting at a bus stop</a:t>
            </a:r>
            <a:endParaRPr lang="en-US" b="1" u="sng" dirty="0"/>
          </a:p>
        </p:txBody>
      </p:sp>
      <p:pic>
        <p:nvPicPr>
          <p:cNvPr id="5" name="Picture 4"/>
          <p:cNvPicPr>
            <a:picLocks noChangeAspect="1"/>
          </p:cNvPicPr>
          <p:nvPr/>
        </p:nvPicPr>
        <p:blipFill>
          <a:blip r:embed="rId2"/>
          <a:stretch>
            <a:fillRect/>
          </a:stretch>
        </p:blipFill>
        <p:spPr>
          <a:xfrm>
            <a:off x="520566" y="1199900"/>
            <a:ext cx="4487894" cy="2717583"/>
          </a:xfrm>
          <a:prstGeom prst="rect">
            <a:avLst/>
          </a:prstGeom>
        </p:spPr>
      </p:pic>
    </p:spTree>
    <p:extLst>
      <p:ext uri="{BB962C8B-B14F-4D97-AF65-F5344CB8AC3E}">
        <p14:creationId xmlns:p14="http://schemas.microsoft.com/office/powerpoint/2010/main" val="4011572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36" y="105243"/>
            <a:ext cx="10515600" cy="1040163"/>
          </a:xfrm>
        </p:spPr>
        <p:txBody>
          <a:bodyPr/>
          <a:lstStyle/>
          <a:p>
            <a:r>
              <a:rPr lang="en-GB" b="1" u="sng" dirty="0"/>
              <a:t>The joker at the bus stop</a:t>
            </a:r>
            <a:endParaRPr lang="en-US" b="1" u="sng" dirty="0"/>
          </a:p>
        </p:txBody>
      </p:sp>
      <p:sp>
        <p:nvSpPr>
          <p:cNvPr id="3" name="Content Placeholder 2"/>
          <p:cNvSpPr>
            <a:spLocks noGrp="1"/>
          </p:cNvSpPr>
          <p:nvPr>
            <p:ph idx="1"/>
          </p:nvPr>
        </p:nvSpPr>
        <p:spPr>
          <a:xfrm>
            <a:off x="413886" y="1212783"/>
            <a:ext cx="10939914" cy="4964180"/>
          </a:xfrm>
        </p:spPr>
        <p:txBody>
          <a:bodyPr>
            <a:normAutofit/>
          </a:bodyPr>
          <a:lstStyle/>
          <a:p>
            <a:pPr marL="0" indent="0">
              <a:buNone/>
            </a:pPr>
            <a:r>
              <a:rPr lang="en-GB" sz="3200" dirty="0"/>
              <a:t>He tapped his foot, again. Then growled as a young woman, carrying a baby, attempted to squeeze past him. His glare was enough to send her scurrying to the other corner of the bus shelter. Foot still tapping, he glanced at his watch. Another minute. Jack pushed forward. To his left an old man stumbled out of the way. To his right a school girl gasped, jumped aside, and glared over her shoulder. </a:t>
            </a:r>
            <a:endParaRPr lang="en-US" sz="3200" dirty="0"/>
          </a:p>
        </p:txBody>
      </p:sp>
    </p:spTree>
    <p:extLst>
      <p:ext uri="{BB962C8B-B14F-4D97-AF65-F5344CB8AC3E}">
        <p14:creationId xmlns:p14="http://schemas.microsoft.com/office/powerpoint/2010/main" val="3282172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1207</TotalTime>
  <Words>384</Words>
  <Application>Microsoft Office PowerPoint</Application>
  <PresentationFormat>Widescreen</PresentationFormat>
  <Paragraphs>36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 Light</vt:lpstr>
      <vt:lpstr>Arial</vt:lpstr>
      <vt:lpstr>Arial Black</vt:lpstr>
      <vt:lpstr>Calibri</vt:lpstr>
      <vt:lpstr>Office Theme</vt:lpstr>
      <vt:lpstr>Homework check!</vt:lpstr>
      <vt:lpstr>LO: How do I create a character with personality?</vt:lpstr>
      <vt:lpstr>New vocabulary for today!</vt:lpstr>
      <vt:lpstr>LO: How do I create a character with personality?</vt:lpstr>
      <vt:lpstr>Choose a character from a book, film, TV show that you know well enough to describe how the behave, how they talk etc.</vt:lpstr>
      <vt:lpstr>How would a character like Hermione behave when searching for something she’s lost</vt:lpstr>
      <vt:lpstr>Choose a character from a book, film, TV show that you know well enough to describe how the behave, how they talk etc.</vt:lpstr>
      <vt:lpstr>The Joker waiting at a bus stop</vt:lpstr>
      <vt:lpstr>The joker at the bus stop</vt:lpstr>
      <vt:lpstr>Choose: Hermione or the Joker They are completing a really difficult piece of maths homework</vt:lpstr>
      <vt:lpstr>LO: How do I create a character with personality?</vt:lpstr>
      <vt:lpstr>Ok. Think of another character.</vt:lpstr>
      <vt:lpstr>Plan a short story with the title “Lost”</vt:lpstr>
    </vt:vector>
  </TitlesOfParts>
  <Company>Darrick Wood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Enstone</dc:creator>
  <cp:lastModifiedBy>L Enstone</cp:lastModifiedBy>
  <cp:revision>51</cp:revision>
  <dcterms:created xsi:type="dcterms:W3CDTF">2015-03-18T19:03:41Z</dcterms:created>
  <dcterms:modified xsi:type="dcterms:W3CDTF">2019-11-18T20:53:01Z</dcterms:modified>
</cp:coreProperties>
</file>